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8" r:id="rId11"/>
    <p:sldId id="267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7D805-F74D-4049-A0DF-93D440D7B4D4}" v="5" dt="2022-04-24T12:14:0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S" userId="e52a298706b7d039" providerId="LiveId" clId="{8CA7D805-F74D-4049-A0DF-93D440D7B4D4}"/>
    <pc:docChg chg="custSel modSld">
      <pc:chgData name="Ewa S" userId="e52a298706b7d039" providerId="LiveId" clId="{8CA7D805-F74D-4049-A0DF-93D440D7B4D4}" dt="2022-04-24T12:13:48.076" v="76" actId="1076"/>
      <pc:docMkLst>
        <pc:docMk/>
      </pc:docMkLst>
      <pc:sldChg chg="addSp delSp modSp mod">
        <pc:chgData name="Ewa S" userId="e52a298706b7d039" providerId="LiveId" clId="{8CA7D805-F74D-4049-A0DF-93D440D7B4D4}" dt="2022-04-24T12:13:48.076" v="76" actId="1076"/>
        <pc:sldMkLst>
          <pc:docMk/>
          <pc:sldMk cId="751903196" sldId="266"/>
        </pc:sldMkLst>
        <pc:spChg chg="add mod">
          <ac:chgData name="Ewa S" userId="e52a298706b7d039" providerId="LiveId" clId="{8CA7D805-F74D-4049-A0DF-93D440D7B4D4}" dt="2022-04-24T12:10:53.240" v="50" actId="1076"/>
          <ac:spMkLst>
            <pc:docMk/>
            <pc:sldMk cId="751903196" sldId="266"/>
            <ac:spMk id="7" creationId="{EDC44B6A-7A4E-4467-9235-93EA47559C10}"/>
          </ac:spMkLst>
        </pc:spChg>
        <pc:spChg chg="add mod">
          <ac:chgData name="Ewa S" userId="e52a298706b7d039" providerId="LiveId" clId="{8CA7D805-F74D-4049-A0DF-93D440D7B4D4}" dt="2022-04-24T12:13:48.076" v="76" actId="1076"/>
          <ac:spMkLst>
            <pc:docMk/>
            <pc:sldMk cId="751903196" sldId="266"/>
            <ac:spMk id="9" creationId="{9AB6E989-54E7-484C-88FF-8F106EE6A12B}"/>
          </ac:spMkLst>
        </pc:spChg>
        <pc:picChg chg="add del">
          <ac:chgData name="Ewa S" userId="e52a298706b7d039" providerId="LiveId" clId="{8CA7D805-F74D-4049-A0DF-93D440D7B4D4}" dt="2022-04-24T12:12:59.959" v="52" actId="478"/>
          <ac:picMkLst>
            <pc:docMk/>
            <pc:sldMk cId="751903196" sldId="266"/>
            <ac:picMk id="8" creationId="{A7A09761-99E6-4EB5-8D45-70CD6A2A52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62E080-EE3B-4C08-BE80-7698A7DF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ECFEEED-83B9-4BF8-B3A2-E60E7B91C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1C9BE27-DA4D-4684-B044-2216E36F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6CFC39F-6025-45B9-ADF3-AE48DD27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315BEF9-A206-4FF9-A0AB-B6422C8A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28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6CF305-54D5-4DFD-8AA6-0342F35C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C7317B3-0FD6-46D2-BBD6-73CCF816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76D8899-E463-4AE3-9277-B7087A54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B5B0EC6-CDF1-41EF-8F73-75C2B01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435FE27-AA69-43EB-B63C-0A380A4B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8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CDBA923-7F3B-4FEB-AA3B-7A674E5D2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F9383F6-F63A-4B84-8B06-60EB75CF2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8DC2E4-2242-48E0-92C3-999EC784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490711A-8050-495C-A376-67D57055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23F4F0-CAE6-42D1-A5FD-1F74221F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9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19DE7C-9550-4433-A701-C8589A55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C662FA0-5A9E-4D07-A812-04EE3FA7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21F3EC-3A8D-4A30-B653-B5C664AC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4925B50-8A3D-4050-BA0E-3849767B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AE68F9A-0758-4588-8A55-0997C0C2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21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4C663B-E333-4F5C-BBCD-87EB6D56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9183E3-AE2E-4BFD-A05E-366335F1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3DF736F-7361-4F72-88FF-FDE2059B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20BABED-CE8A-4036-A92E-3B530EF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F0DBC74-38A3-4480-9CE2-1BDD3563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020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28309F-E001-4502-829F-929214A6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DC8A1C9-AA64-412B-97D4-798419100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4C95A40-BE3C-44F9-AFB4-F6779B9E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9BDD65E-16FB-4447-A681-843E8C61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C301893-08EC-4822-9CB6-914EAA47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94B7E22-7EB5-4CA7-862A-A1A2F15E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038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FC0AD2-8000-42FD-8A22-474680BC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9A864A0-19D3-4DE7-A161-9932E6E9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87DB177-5249-471C-98B4-6B9BAD846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D621249-5E58-404E-A6B3-74C48F23F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88EB9EA-1544-439C-B15A-6158151E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A8DC465-A1F8-426B-8E4E-53C2168C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31D8D32-6A4C-492B-A11F-6EA81C70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B66D4AE-70FC-491A-BACB-A72D1648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411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E76742-BA33-4647-BE15-C6CD9DF5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C907783-F0DA-4FD6-938B-21B60143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6CBBB05-9CDE-46B8-8BF5-9FA7406F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068D51D-3821-45ED-9D15-F4F916B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76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F636AAE-0763-44C7-8805-B2F1DB3D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4BCE6A4-3736-405B-BFD5-D867971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893AC17-2327-4677-940C-A4ED0A40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9828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BB7CCC-66B9-4FEB-B2EC-DD0393D2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785647-64A4-4784-AD70-FC472EDA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78802D8-B54E-4A74-A452-A2DEF56D1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BEC37BB-76E4-4606-997B-A96B98E6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0EE4ACF-7EAE-4C2B-8B09-59A0EA8D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FCBDECE-5FD6-428C-84A9-5EAF69B1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88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315FA5-D96E-406D-9875-18A67471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FE2CBCC-723F-4F22-9102-274CAF39D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CB292A7-A66D-45FD-98D6-132368C1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1EB6009-A200-4EF1-8660-E084D55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A6592FD-235C-4024-B806-82000434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01B21DA-E48F-4D93-B579-E35E4EDA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675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602AD8C-41AF-4A28-9426-28D34F11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5A80E72-1370-4CE7-A889-6D1A7F39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A5A8740-E90D-45FC-8872-14021D038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92DC-FC95-4D1B-8B15-DDDF7A8FBC66}" type="datetimeFigureOut">
              <a:rPr lang="pl-PL" smtClean="0"/>
              <a:pPr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0B568BC-D285-4286-ACF0-2619CB94E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54D964C-B65C-40A4-95DE-F4E46BF6D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081D-06DD-4209-A1B7-E4D9F5E9B2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63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harmonogram-rekrutacji2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Y1IWvZfPWJaMifLY7WjFdCXWXr0gWmX/view?usp=shari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bieramszkole.pl/" TargetMode="External"/><Relationship Id="rId5" Type="http://schemas.openxmlformats.org/officeDocument/2006/relationships/hyperlink" Target="https://takzdam.pl/kalkulator-punktow/" TargetMode="External"/><Relationship Id="rId4" Type="http://schemas.openxmlformats.org/officeDocument/2006/relationships/hyperlink" Target="https://www.kuratorium.waw.pl/pl/informacje/aktualnosci/16315,Wykaz-zawodow-wiedzy-artystycznych-i-sportowych-2022-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8669B8-12EE-4646-B962-5653DC157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909" y="1004786"/>
            <a:ext cx="6517257" cy="156937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B0604020202020204" pitchFamily="18" charset="-18"/>
              </a:rPr>
              <a:t>Szkoła podstawowa i co dalej?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47B1480-27CF-4BC8-B080-3B61815E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58" y="4150006"/>
            <a:ext cx="7622877" cy="10562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szkolnictwa w Polsce i zasady rekrutacji do szkół ponadpodstawowych.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9CDB06-6FDF-450C-BF74-92633127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4111"/>
            <a:ext cx="3769743" cy="40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27857DE-E36B-4F75-92C8-07483D73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710" y="377701"/>
            <a:ext cx="2984381" cy="29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91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1B2536-CDEF-436D-B66D-4A8DC3E5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20034"/>
            <a:ext cx="10201275" cy="626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261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A535181-51E5-4D7E-958E-C3BDC824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26" y="1638036"/>
            <a:ext cx="5087699" cy="4610363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ED3B9BF-4CAB-4FA1-BCF6-E692C4D4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0" y="270235"/>
            <a:ext cx="5823909" cy="911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czego zacząć?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7564ED4-AE2F-42B8-BC51-86748177F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17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1CB4CA-669D-4AE9-8D32-96F824F1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79" y="497396"/>
            <a:ext cx="11676256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rekrutacji do szkół ponadpodstawowych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D3C3DBE-B9DF-47B3-B92D-DDDAB568AC46}"/>
              </a:ext>
            </a:extLst>
          </p:cNvPr>
          <p:cNvSpPr txBox="1"/>
          <p:nvPr/>
        </p:nvSpPr>
        <p:spPr>
          <a:xfrm>
            <a:off x="467400" y="2219506"/>
            <a:ext cx="8106673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/>
              <a:t>- czteroletnich liceów ogólnokształcących</a:t>
            </a:r>
          </a:p>
          <a:p>
            <a:r>
              <a:rPr lang="pl-PL" sz="2400" dirty="0"/>
              <a:t>- pięcioletnich techników</a:t>
            </a:r>
          </a:p>
          <a:p>
            <a:r>
              <a:rPr lang="pl-PL" sz="2400" dirty="0"/>
              <a:t>- trzyletnich branżowych szkół I stopnia</a:t>
            </a:r>
          </a:p>
          <a:p>
            <a:r>
              <a:rPr lang="pl-PL" sz="2400" dirty="0"/>
              <a:t>- klas wstępnych w publicznych szkołach ponadpodstawowych, o których mowa w art. 25 ust. 3 ustawy - Prawo oświatowe</a:t>
            </a:r>
          </a:p>
          <a:p>
            <a:r>
              <a:rPr lang="pl-PL" sz="2400" dirty="0"/>
              <a:t>na rok szkolny 2022/2023, w których zajęcia dydaktyczno-wychowawcze rozpoczynają się w dniu 1 września 2022 r.</a:t>
            </a:r>
          </a:p>
          <a:p>
            <a:r>
              <a:rPr lang="pl-PL" sz="2400" dirty="0"/>
              <a:t>- trzyletnich branżowych szkół I stopnia</a:t>
            </a:r>
          </a:p>
          <a:p>
            <a:r>
              <a:rPr lang="pl-PL" sz="2400" dirty="0"/>
              <a:t>na rok szkolny 2022/2023, w których zajęcia dydaktyczno-wychowawcze rozpoczynają się w dniu 1 lutego 2023 r.</a:t>
            </a:r>
          </a:p>
        </p:txBody>
      </p:sp>
      <p:pic>
        <p:nvPicPr>
          <p:cNvPr id="5122" name="Picture 2" descr="Szkoła Podstawowa im. Jana Pawła II w Sątocznie - Rekrutacja rok szkolny  2014/2015">
            <a:extLst>
              <a:ext uri="{FF2B5EF4-FFF2-40B4-BE49-F238E27FC236}">
                <a16:creationId xmlns:a16="http://schemas.microsoft.com/office/drawing/2014/main" xmlns="" id="{48CD95C5-5E0D-4485-9E2F-F0E69A89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909" y="3675391"/>
            <a:ext cx="4190326" cy="31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ymek mowy: owalny 3">
            <a:extLst>
              <a:ext uri="{FF2B5EF4-FFF2-40B4-BE49-F238E27FC236}">
                <a16:creationId xmlns:a16="http://schemas.microsoft.com/office/drawing/2014/main" xmlns="" id="{3E673D6C-A69E-4BDB-8332-122219C53334}"/>
              </a:ext>
            </a:extLst>
          </p:cNvPr>
          <p:cNvSpPr/>
          <p:nvPr/>
        </p:nvSpPr>
        <p:spPr>
          <a:xfrm>
            <a:off x="8863934" y="2219506"/>
            <a:ext cx="2866440" cy="1455885"/>
          </a:xfrm>
          <a:prstGeom prst="wedgeEllipseCallout">
            <a:avLst>
              <a:gd name="adj1" fmla="val -50404"/>
              <a:gd name="adj2" fmla="val 838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Terminy rekrutacji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83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1CB4CA-669D-4AE9-8D32-96F824F1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83" y="190060"/>
            <a:ext cx="10516678" cy="8192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przyznawania punktów w procesie rekrutacyjnym: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4C76A10-4430-4BE8-BE0B-23A1D0ED97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412342" y="1147313"/>
            <a:ext cx="9591906" cy="55206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AC534E3-C68D-4BEC-9EA3-FD369CE0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9303" y="3000375"/>
            <a:ext cx="4337828" cy="36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14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E29F9A41-A50D-43D9-BB80-974E1AA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przyjmowania do szkół ponadpodstawowych 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CDBB4C2-0C01-4A30-980F-A3CAC827C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0" t="13645" r="7733" b="10280"/>
          <a:stretch/>
        </p:blipFill>
        <p:spPr bwMode="auto">
          <a:xfrm>
            <a:off x="190500" y="1952625"/>
            <a:ext cx="662429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7E5C338-F53A-4E6A-ADF2-65A13CDFFBF4}"/>
              </a:ext>
            </a:extLst>
          </p:cNvPr>
          <p:cNvSpPr txBox="1"/>
          <p:nvPr/>
        </p:nvSpPr>
        <p:spPr>
          <a:xfrm>
            <a:off x="6814798" y="2450621"/>
            <a:ext cx="442840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hlinkClick r:id="rId3"/>
              </a:rPr>
              <a:t>Szczegółowy system punktacji </a:t>
            </a:r>
            <a:endParaRPr lang="pl-PL" sz="4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E752C93-5BBB-4571-9CBC-80EBEFCE8EF0}"/>
              </a:ext>
            </a:extLst>
          </p:cNvPr>
          <p:cNvSpPr txBox="1"/>
          <p:nvPr/>
        </p:nvSpPr>
        <p:spPr>
          <a:xfrm>
            <a:off x="6814798" y="4335580"/>
            <a:ext cx="442840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hlinkClick r:id="rId4"/>
              </a:rPr>
              <a:t>Wykaz konkursów i zawodów </a:t>
            </a:r>
            <a:endParaRPr lang="pl-PL" sz="4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DC44B6A-7A4E-4467-9235-93EA47559C10}"/>
              </a:ext>
            </a:extLst>
          </p:cNvPr>
          <p:cNvSpPr txBox="1"/>
          <p:nvPr/>
        </p:nvSpPr>
        <p:spPr>
          <a:xfrm>
            <a:off x="1160739" y="6262042"/>
            <a:ext cx="4683819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>
                <a:hlinkClick r:id="rId5"/>
              </a:rPr>
              <a:t>Przykładowy kalkulator punktów </a:t>
            </a: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AB6E989-54E7-484C-88FF-8F106EE6A12B}"/>
              </a:ext>
            </a:extLst>
          </p:cNvPr>
          <p:cNvSpPr txBox="1"/>
          <p:nvPr/>
        </p:nvSpPr>
        <p:spPr>
          <a:xfrm>
            <a:off x="6193767" y="6262041"/>
            <a:ext cx="495454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hlinkClick r:id="rId6"/>
              </a:rPr>
              <a:t>Wybieram szkołę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7519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mat systemu edukacji n">
            <a:extLst>
              <a:ext uri="{FF2B5EF4-FFF2-40B4-BE49-F238E27FC236}">
                <a16:creationId xmlns:a16="http://schemas.microsoft.com/office/drawing/2014/main" xmlns="" id="{BEC1E8B5-EC33-4991-BEF9-8442780B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987" y="0"/>
            <a:ext cx="695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: strzałka w prawo 4">
            <a:extLst>
              <a:ext uri="{FF2B5EF4-FFF2-40B4-BE49-F238E27FC236}">
                <a16:creationId xmlns:a16="http://schemas.microsoft.com/office/drawing/2014/main" xmlns="" id="{EE880C3B-5B2B-47A0-AFAF-ABD239C447D7}"/>
              </a:ext>
            </a:extLst>
          </p:cNvPr>
          <p:cNvSpPr/>
          <p:nvPr/>
        </p:nvSpPr>
        <p:spPr>
          <a:xfrm>
            <a:off x="388190" y="1587260"/>
            <a:ext cx="4845798" cy="3683479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Jaką szkołę wybrać? </a:t>
            </a:r>
          </a:p>
        </p:txBody>
      </p:sp>
    </p:spTree>
    <p:extLst>
      <p:ext uri="{BB962C8B-B14F-4D97-AF65-F5344CB8AC3E}">
        <p14:creationId xmlns:p14="http://schemas.microsoft.com/office/powerpoint/2010/main" xmlns="" val="217488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1CB4CA-669D-4AE9-8D32-96F824F1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29" y="192596"/>
            <a:ext cx="854734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w liceum ogólnokształcącym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D3C3DBE-B9DF-47B3-B92D-DDDAB568AC46}"/>
              </a:ext>
            </a:extLst>
          </p:cNvPr>
          <p:cNvSpPr txBox="1"/>
          <p:nvPr/>
        </p:nvSpPr>
        <p:spPr>
          <a:xfrm>
            <a:off x="467984" y="2052908"/>
            <a:ext cx="7244032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/>
              <a:t>• Trwa cztery lata</a:t>
            </a:r>
          </a:p>
          <a:p>
            <a:r>
              <a:rPr lang="pl-PL" sz="2400" dirty="0"/>
              <a:t>• Pozwoli na: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Uzyskanie świadectwa ukończenia liceum ogólnokształcącego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Uzyskanie świadectwa dojrzałości po zdaniu egzaminu maturalnego</a:t>
            </a:r>
          </a:p>
          <a:p>
            <a:r>
              <a:rPr lang="pl-PL" sz="2400" dirty="0"/>
              <a:t>• Umożliwi kontynuowanie nauki: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W szkole policealnej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 Na studiach wyższych (dla posiadacza świadectwa dojrzałości)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FB15169-CF8A-4E8C-BCCE-D7CAEF97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662" y="3136391"/>
            <a:ext cx="3529013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053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19427B7-8737-4163-9FAB-F01E3244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52" y="334213"/>
            <a:ext cx="5329688" cy="9408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Warte uwagi!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0899081-309E-46AA-8830-9DEFA179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50654" y="1684069"/>
            <a:ext cx="10290691" cy="4808314"/>
          </a:xfrm>
          <a:prstGeom prst="rect">
            <a:avLst/>
          </a:prstGeom>
          <a:ln w="1270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4CE5FD2-1798-47EF-B1F5-F51C193C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122" y="2955713"/>
            <a:ext cx="3609111" cy="23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9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9F381566-E110-4AEA-BB2D-A2EA735A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885" y="339246"/>
            <a:ext cx="8218817" cy="911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w technikum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1F7964D-D4D8-423D-9527-FE7C421970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23272" y="1791526"/>
            <a:ext cx="10360986" cy="46265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546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44430B9-881B-4B19-B9C9-3498F194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52" y="334213"/>
            <a:ext cx="5329688" cy="9408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Warte uwagi!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F87119D-4EFC-402A-860A-419A9E750F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16384" y="1628495"/>
            <a:ext cx="9959231" cy="4647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353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9F381566-E110-4AEA-BB2D-A2EA735A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315" y="399631"/>
            <a:ext cx="8218817" cy="911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w branżowej szkole I stopnia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769F720-8B87-4DBC-AE1B-C6E3863947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17842" y="2058898"/>
            <a:ext cx="10082259" cy="45288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0649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44430B9-881B-4B19-B9C9-3498F194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509" y="731029"/>
            <a:ext cx="5329688" cy="9408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/>
              <a:t>Warte uwagi!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80458CA-8691-4691-B5DB-8004DF471B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09446" y="2020798"/>
            <a:ext cx="10525978" cy="45029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828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63B007-7F3D-45A5-AE71-3522E7B3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591" y="270235"/>
            <a:ext cx="8218817" cy="911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Szkolnictwo zawodowe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34B45B9-AECA-4110-BD8D-4DF87BFA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612" y="1705724"/>
            <a:ext cx="9443001" cy="4761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2416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183</Words>
  <Application>Microsoft Office PowerPoint</Application>
  <PresentationFormat>Niestandardowy</PresentationFormat>
  <Paragraphs>33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Szkoła podstawowa i co dalej? </vt:lpstr>
      <vt:lpstr>Slajd 2</vt:lpstr>
      <vt:lpstr>Nauka w liceum ogólnokształcącym </vt:lpstr>
      <vt:lpstr>Warte uwagi! </vt:lpstr>
      <vt:lpstr>Nauka w technikum</vt:lpstr>
      <vt:lpstr>Warte uwagi! </vt:lpstr>
      <vt:lpstr>Nauka w branżowej szkole I stopnia</vt:lpstr>
      <vt:lpstr>Warte uwagi! </vt:lpstr>
      <vt:lpstr>Szkolnictwo zawodowe</vt:lpstr>
      <vt:lpstr>Slajd 10</vt:lpstr>
      <vt:lpstr>Od czego zacząć? </vt:lpstr>
      <vt:lpstr>Zasady rekrutacji do szkół ponadpodstawowych  </vt:lpstr>
      <vt:lpstr> Zasady przyznawania punktów w procesie rekrutacyjnym:   </vt:lpstr>
      <vt:lpstr> Zasady przyjmowania do szkół ponadpodstawowych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i co dalej? </dc:title>
  <dc:creator>Ewa S</dc:creator>
  <cp:lastModifiedBy>Lenovo</cp:lastModifiedBy>
  <cp:revision>5</cp:revision>
  <dcterms:created xsi:type="dcterms:W3CDTF">2022-04-24T10:19:26Z</dcterms:created>
  <dcterms:modified xsi:type="dcterms:W3CDTF">2022-05-01T08:11:04Z</dcterms:modified>
</cp:coreProperties>
</file>