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8" r:id="rId3"/>
    <p:sldId id="273" r:id="rId4"/>
    <p:sldId id="269" r:id="rId5"/>
    <p:sldId id="259" r:id="rId6"/>
    <p:sldId id="278" r:id="rId7"/>
    <p:sldId id="277" r:id="rId8"/>
    <p:sldId id="279" r:id="rId9"/>
    <p:sldId id="258" r:id="rId10"/>
    <p:sldId id="274" r:id="rId11"/>
    <p:sldId id="260" r:id="rId12"/>
    <p:sldId id="275" r:id="rId13"/>
    <p:sldId id="276" r:id="rId14"/>
    <p:sldId id="280" r:id="rId15"/>
    <p:sldId id="281" r:id="rId16"/>
    <p:sldId id="267" r:id="rId17"/>
    <p:sldId id="272" r:id="rId18"/>
  </p:sldIdLst>
  <p:sldSz cx="12192000" cy="6858000"/>
  <p:notesSz cx="7102475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704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EB5F0B-228D-49C6-8091-79053A8BF7EB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9776027-3D7D-4856-8253-110BCE3C942E}">
      <dgm:prSet phldrT="[Tekst]" custT="1"/>
      <dgm:spPr/>
      <dgm:t>
        <a:bodyPr/>
        <a:lstStyle/>
        <a:p>
          <a:r>
            <a:rPr lang="pl-PL" sz="4000" b="1" dirty="0" smtClean="0"/>
            <a:t>Wolontariat jest:</a:t>
          </a:r>
          <a:endParaRPr lang="pl-PL" sz="4000" b="1" dirty="0"/>
        </a:p>
      </dgm:t>
    </dgm:pt>
    <dgm:pt modelId="{C2E48618-A494-444D-B5FA-6543367F3C05}" type="parTrans" cxnId="{202E4EBF-321F-4DE3-9B2E-4C647B5E5D8A}">
      <dgm:prSet/>
      <dgm:spPr/>
      <dgm:t>
        <a:bodyPr/>
        <a:lstStyle/>
        <a:p>
          <a:endParaRPr lang="pl-PL"/>
        </a:p>
      </dgm:t>
    </dgm:pt>
    <dgm:pt modelId="{2D913211-0586-46A2-9B60-30A9BA131FE2}" type="sibTrans" cxnId="{202E4EBF-321F-4DE3-9B2E-4C647B5E5D8A}">
      <dgm:prSet/>
      <dgm:spPr/>
      <dgm:t>
        <a:bodyPr/>
        <a:lstStyle/>
        <a:p>
          <a:endParaRPr lang="pl-PL"/>
        </a:p>
      </dgm:t>
    </dgm:pt>
    <dgm:pt modelId="{E8ACBA80-A8F7-4085-8664-1EE480A5633F}">
      <dgm:prSet phldrT="[Tekst]"/>
      <dgm:spPr/>
      <dgm:t>
        <a:bodyPr/>
        <a:lstStyle/>
        <a:p>
          <a:r>
            <a:rPr lang="pl-PL" b="1" dirty="0" smtClean="0"/>
            <a:t>świadomym</a:t>
          </a:r>
          <a:endParaRPr lang="pl-PL" b="1" dirty="0"/>
        </a:p>
      </dgm:t>
    </dgm:pt>
    <dgm:pt modelId="{703C60CB-62E9-40A7-91D6-D52A227286A6}" type="parTrans" cxnId="{03293B3F-CCB1-480E-96AC-E991971C6388}">
      <dgm:prSet/>
      <dgm:spPr/>
      <dgm:t>
        <a:bodyPr/>
        <a:lstStyle/>
        <a:p>
          <a:endParaRPr lang="pl-PL"/>
        </a:p>
      </dgm:t>
    </dgm:pt>
    <dgm:pt modelId="{381F1E80-E7F2-414D-88FD-9EE3C7AE2832}" type="sibTrans" cxnId="{03293B3F-CCB1-480E-96AC-E991971C6388}">
      <dgm:prSet/>
      <dgm:spPr/>
      <dgm:t>
        <a:bodyPr/>
        <a:lstStyle/>
        <a:p>
          <a:endParaRPr lang="pl-PL"/>
        </a:p>
      </dgm:t>
    </dgm:pt>
    <dgm:pt modelId="{7055F50E-01D8-4EB3-B86C-A3F0732ECC19}">
      <dgm:prSet phldrT="[Tekst]"/>
      <dgm:spPr/>
      <dgm:t>
        <a:bodyPr/>
        <a:lstStyle/>
        <a:p>
          <a:r>
            <a:rPr lang="pl-PL" b="1" dirty="0" smtClean="0"/>
            <a:t>wykraczającym poza więzi rodzinno-koleżeńsko-przyjacielskie</a:t>
          </a:r>
          <a:endParaRPr lang="pl-PL" b="1" dirty="0"/>
        </a:p>
      </dgm:t>
    </dgm:pt>
    <dgm:pt modelId="{37B4DFEA-0252-4EEF-99DF-8743D4F0AFC3}" type="parTrans" cxnId="{8A845462-F2F4-42ED-937A-4BC9F42084C2}">
      <dgm:prSet/>
      <dgm:spPr/>
      <dgm:t>
        <a:bodyPr/>
        <a:lstStyle/>
        <a:p>
          <a:endParaRPr lang="pl-PL"/>
        </a:p>
      </dgm:t>
    </dgm:pt>
    <dgm:pt modelId="{C40573DA-35CA-4900-9E45-A3788E9A527F}" type="sibTrans" cxnId="{8A845462-F2F4-42ED-937A-4BC9F42084C2}">
      <dgm:prSet/>
      <dgm:spPr/>
      <dgm:t>
        <a:bodyPr/>
        <a:lstStyle/>
        <a:p>
          <a:endParaRPr lang="pl-PL"/>
        </a:p>
      </dgm:t>
    </dgm:pt>
    <dgm:pt modelId="{701CC44D-89F8-4410-B0AD-EB1B9405C03B}">
      <dgm:prSet phldrT="[Tekst]"/>
      <dgm:spPr/>
      <dgm:t>
        <a:bodyPr/>
        <a:lstStyle/>
        <a:p>
          <a:r>
            <a:rPr lang="pl-PL" b="1" dirty="0" smtClean="0"/>
            <a:t>bezpłatnym </a:t>
          </a:r>
          <a:endParaRPr lang="pl-PL" b="1" dirty="0"/>
        </a:p>
      </dgm:t>
    </dgm:pt>
    <dgm:pt modelId="{79DFAE2C-B512-4D1C-A0D9-D8862D8A5201}" type="parTrans" cxnId="{E01FA9DC-3148-4170-B29E-C617B5A47698}">
      <dgm:prSet/>
      <dgm:spPr/>
      <dgm:t>
        <a:bodyPr/>
        <a:lstStyle/>
        <a:p>
          <a:endParaRPr lang="pl-PL"/>
        </a:p>
      </dgm:t>
    </dgm:pt>
    <dgm:pt modelId="{7A909E76-A1D6-4789-B8F6-AB5BBBBC7088}" type="sibTrans" cxnId="{E01FA9DC-3148-4170-B29E-C617B5A47698}">
      <dgm:prSet/>
      <dgm:spPr/>
      <dgm:t>
        <a:bodyPr/>
        <a:lstStyle/>
        <a:p>
          <a:endParaRPr lang="pl-PL"/>
        </a:p>
      </dgm:t>
    </dgm:pt>
    <dgm:pt modelId="{1F274539-8A62-4C28-8AE8-C83B81B18555}">
      <dgm:prSet phldrT="[Tekst]"/>
      <dgm:spPr/>
      <dgm:t>
        <a:bodyPr/>
        <a:lstStyle/>
        <a:p>
          <a:r>
            <a:rPr lang="pl-PL" b="1" dirty="0" smtClean="0"/>
            <a:t>dobrowolnym działaniem na rzecz innych</a:t>
          </a:r>
          <a:endParaRPr lang="pl-PL" b="1" dirty="0"/>
        </a:p>
      </dgm:t>
    </dgm:pt>
    <dgm:pt modelId="{1A7ED35A-6F4E-42AC-A9F9-D463203866FB}" type="sibTrans" cxnId="{2642FA2E-6B28-40A9-9AD9-4F6FEBA2D785}">
      <dgm:prSet/>
      <dgm:spPr/>
      <dgm:t>
        <a:bodyPr/>
        <a:lstStyle/>
        <a:p>
          <a:endParaRPr lang="pl-PL"/>
        </a:p>
      </dgm:t>
    </dgm:pt>
    <dgm:pt modelId="{B9EE659F-8517-4958-91C1-DB307CB49074}" type="parTrans" cxnId="{2642FA2E-6B28-40A9-9AD9-4F6FEBA2D785}">
      <dgm:prSet/>
      <dgm:spPr/>
      <dgm:t>
        <a:bodyPr/>
        <a:lstStyle/>
        <a:p>
          <a:endParaRPr lang="pl-PL"/>
        </a:p>
      </dgm:t>
    </dgm:pt>
    <dgm:pt modelId="{5335AEDC-9B62-4178-A486-1E5B7AEECD0F}" type="pres">
      <dgm:prSet presAssocID="{3CEB5F0B-228D-49C6-8091-79053A8BF7E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811FF80D-55AA-490F-840E-1293989515E9}" type="pres">
      <dgm:prSet presAssocID="{79776027-3D7D-4856-8253-110BCE3C942E}" presName="singleCycle" presStyleCnt="0"/>
      <dgm:spPr/>
    </dgm:pt>
    <dgm:pt modelId="{C56DF6AD-EC9C-4F0B-8A5C-C89BA33A1485}" type="pres">
      <dgm:prSet presAssocID="{79776027-3D7D-4856-8253-110BCE3C942E}" presName="singleCenter" presStyleLbl="node1" presStyleIdx="0" presStyleCnt="5" custScaleX="273427" custScaleY="50507" custLinFactNeighborX="5365" custLinFactNeighborY="-5324">
        <dgm:presLayoutVars>
          <dgm:chMax val="7"/>
          <dgm:chPref val="7"/>
        </dgm:presLayoutVars>
      </dgm:prSet>
      <dgm:spPr/>
      <dgm:t>
        <a:bodyPr/>
        <a:lstStyle/>
        <a:p>
          <a:endParaRPr lang="pl-PL"/>
        </a:p>
      </dgm:t>
    </dgm:pt>
    <dgm:pt modelId="{856237D9-2920-42A8-A97D-DBD3B9EC4FEE}" type="pres">
      <dgm:prSet presAssocID="{703C60CB-62E9-40A7-91D6-D52A227286A6}" presName="Name56" presStyleLbl="parChTrans1D2" presStyleIdx="0" presStyleCnt="4"/>
      <dgm:spPr/>
      <dgm:t>
        <a:bodyPr/>
        <a:lstStyle/>
        <a:p>
          <a:endParaRPr lang="pl-PL"/>
        </a:p>
      </dgm:t>
    </dgm:pt>
    <dgm:pt modelId="{34B4E327-32E4-455F-ADB7-08D02077FA97}" type="pres">
      <dgm:prSet presAssocID="{E8ACBA80-A8F7-4085-8664-1EE480A5633F}" presName="text0" presStyleLbl="node1" presStyleIdx="1" presStyleCnt="5" custScaleX="313225" custScaleY="82489" custRadScaleRad="143908" custRadScaleInc="1229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77168F-F158-460E-9898-EA979D2B9100}" type="pres">
      <dgm:prSet presAssocID="{37B4DFEA-0252-4EEF-99DF-8743D4F0AFC3}" presName="Name56" presStyleLbl="parChTrans1D2" presStyleIdx="1" presStyleCnt="4"/>
      <dgm:spPr/>
      <dgm:t>
        <a:bodyPr/>
        <a:lstStyle/>
        <a:p>
          <a:endParaRPr lang="pl-PL"/>
        </a:p>
      </dgm:t>
    </dgm:pt>
    <dgm:pt modelId="{E7CFF578-654F-4C8F-AB98-AD0268813C6D}" type="pres">
      <dgm:prSet presAssocID="{7055F50E-01D8-4EB3-B86C-A3F0732ECC19}" presName="text0" presStyleLbl="node1" presStyleIdx="2" presStyleCnt="5" custScaleX="421399" custScaleY="133609" custRadScaleRad="165242" custRadScaleInc="788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FDF155-1139-4568-B75D-C2A5D97595A6}" type="pres">
      <dgm:prSet presAssocID="{B9EE659F-8517-4958-91C1-DB307CB49074}" presName="Name56" presStyleLbl="parChTrans1D2" presStyleIdx="2" presStyleCnt="4"/>
      <dgm:spPr/>
      <dgm:t>
        <a:bodyPr/>
        <a:lstStyle/>
        <a:p>
          <a:endParaRPr lang="pl-PL"/>
        </a:p>
      </dgm:t>
    </dgm:pt>
    <dgm:pt modelId="{6CDAEBF5-CE5E-480D-95FF-7D084B869F1B}" type="pres">
      <dgm:prSet presAssocID="{1F274539-8A62-4C28-8AE8-C83B81B18555}" presName="text0" presStyleLbl="node1" presStyleIdx="3" presStyleCnt="5" custScaleX="370091" custScaleY="133973" custRadScaleRad="141004" custRadScaleInc="1178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4484C1-3A8A-4174-8076-9EECE829E656}" type="pres">
      <dgm:prSet presAssocID="{79DFAE2C-B512-4D1C-A0D9-D8862D8A5201}" presName="Name56" presStyleLbl="parChTrans1D2" presStyleIdx="3" presStyleCnt="4"/>
      <dgm:spPr/>
      <dgm:t>
        <a:bodyPr/>
        <a:lstStyle/>
        <a:p>
          <a:endParaRPr lang="pl-PL"/>
        </a:p>
      </dgm:t>
    </dgm:pt>
    <dgm:pt modelId="{FFB9AD15-5722-4532-8AF7-8A6B1F73DAAE}" type="pres">
      <dgm:prSet presAssocID="{701CC44D-89F8-4410-B0AD-EB1B9405C03B}" presName="text0" presStyleLbl="node1" presStyleIdx="4" presStyleCnt="5" custScaleX="304365" custScaleY="71490" custRadScaleRad="180179" custRadScaleInc="4859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8B7046C-6175-4926-B3FD-577952B2E471}" type="presOf" srcId="{79776027-3D7D-4856-8253-110BCE3C942E}" destId="{C56DF6AD-EC9C-4F0B-8A5C-C89BA33A1485}" srcOrd="0" destOrd="0" presId="urn:microsoft.com/office/officeart/2008/layout/RadialCluster"/>
    <dgm:cxn modelId="{03293B3F-CCB1-480E-96AC-E991971C6388}" srcId="{79776027-3D7D-4856-8253-110BCE3C942E}" destId="{E8ACBA80-A8F7-4085-8664-1EE480A5633F}" srcOrd="0" destOrd="0" parTransId="{703C60CB-62E9-40A7-91D6-D52A227286A6}" sibTransId="{381F1E80-E7F2-414D-88FD-9EE3C7AE2832}"/>
    <dgm:cxn modelId="{4D0C88C4-CC6A-4668-AE12-1C4EFB0F5517}" type="presOf" srcId="{7055F50E-01D8-4EB3-B86C-A3F0732ECC19}" destId="{E7CFF578-654F-4C8F-AB98-AD0268813C6D}" srcOrd="0" destOrd="0" presId="urn:microsoft.com/office/officeart/2008/layout/RadialCluster"/>
    <dgm:cxn modelId="{202E4EBF-321F-4DE3-9B2E-4C647B5E5D8A}" srcId="{3CEB5F0B-228D-49C6-8091-79053A8BF7EB}" destId="{79776027-3D7D-4856-8253-110BCE3C942E}" srcOrd="0" destOrd="0" parTransId="{C2E48618-A494-444D-B5FA-6543367F3C05}" sibTransId="{2D913211-0586-46A2-9B60-30A9BA131FE2}"/>
    <dgm:cxn modelId="{D0545942-4E9D-4349-919D-34974C24CD79}" type="presOf" srcId="{E8ACBA80-A8F7-4085-8664-1EE480A5633F}" destId="{34B4E327-32E4-455F-ADB7-08D02077FA97}" srcOrd="0" destOrd="0" presId="urn:microsoft.com/office/officeart/2008/layout/RadialCluster"/>
    <dgm:cxn modelId="{42C6648A-B5E8-4835-9ADF-B06BB6CADAA3}" type="presOf" srcId="{B9EE659F-8517-4958-91C1-DB307CB49074}" destId="{B3FDF155-1139-4568-B75D-C2A5D97595A6}" srcOrd="0" destOrd="0" presId="urn:microsoft.com/office/officeart/2008/layout/RadialCluster"/>
    <dgm:cxn modelId="{D98CED6A-6D6A-4B5D-9633-9D0ED2544952}" type="presOf" srcId="{37B4DFEA-0252-4EEF-99DF-8743D4F0AFC3}" destId="{8977168F-F158-460E-9898-EA979D2B9100}" srcOrd="0" destOrd="0" presId="urn:microsoft.com/office/officeart/2008/layout/RadialCluster"/>
    <dgm:cxn modelId="{E01FA9DC-3148-4170-B29E-C617B5A47698}" srcId="{79776027-3D7D-4856-8253-110BCE3C942E}" destId="{701CC44D-89F8-4410-B0AD-EB1B9405C03B}" srcOrd="3" destOrd="0" parTransId="{79DFAE2C-B512-4D1C-A0D9-D8862D8A5201}" sibTransId="{7A909E76-A1D6-4789-B8F6-AB5BBBBC7088}"/>
    <dgm:cxn modelId="{E44F33E3-608F-484F-9FC4-92F9D11F0D7F}" type="presOf" srcId="{703C60CB-62E9-40A7-91D6-D52A227286A6}" destId="{856237D9-2920-42A8-A97D-DBD3B9EC4FEE}" srcOrd="0" destOrd="0" presId="urn:microsoft.com/office/officeart/2008/layout/RadialCluster"/>
    <dgm:cxn modelId="{8A845462-F2F4-42ED-937A-4BC9F42084C2}" srcId="{79776027-3D7D-4856-8253-110BCE3C942E}" destId="{7055F50E-01D8-4EB3-B86C-A3F0732ECC19}" srcOrd="1" destOrd="0" parTransId="{37B4DFEA-0252-4EEF-99DF-8743D4F0AFC3}" sibTransId="{C40573DA-35CA-4900-9E45-A3788E9A527F}"/>
    <dgm:cxn modelId="{AC88317C-E060-4A8E-9681-CDB7397E31F6}" type="presOf" srcId="{1F274539-8A62-4C28-8AE8-C83B81B18555}" destId="{6CDAEBF5-CE5E-480D-95FF-7D084B869F1B}" srcOrd="0" destOrd="0" presId="urn:microsoft.com/office/officeart/2008/layout/RadialCluster"/>
    <dgm:cxn modelId="{0F09C100-6EC6-49F0-B8F5-2914A532EC62}" type="presOf" srcId="{79DFAE2C-B512-4D1C-A0D9-D8862D8A5201}" destId="{954484C1-3A8A-4174-8076-9EECE829E656}" srcOrd="0" destOrd="0" presId="urn:microsoft.com/office/officeart/2008/layout/RadialCluster"/>
    <dgm:cxn modelId="{2642FA2E-6B28-40A9-9AD9-4F6FEBA2D785}" srcId="{79776027-3D7D-4856-8253-110BCE3C942E}" destId="{1F274539-8A62-4C28-8AE8-C83B81B18555}" srcOrd="2" destOrd="0" parTransId="{B9EE659F-8517-4958-91C1-DB307CB49074}" sibTransId="{1A7ED35A-6F4E-42AC-A9F9-D463203866FB}"/>
    <dgm:cxn modelId="{AD7B4A37-229F-4455-A018-391475130120}" type="presOf" srcId="{701CC44D-89F8-4410-B0AD-EB1B9405C03B}" destId="{FFB9AD15-5722-4532-8AF7-8A6B1F73DAAE}" srcOrd="0" destOrd="0" presId="urn:microsoft.com/office/officeart/2008/layout/RadialCluster"/>
    <dgm:cxn modelId="{B440F121-EC4E-4674-B451-FE3D8F8A8E73}" type="presOf" srcId="{3CEB5F0B-228D-49C6-8091-79053A8BF7EB}" destId="{5335AEDC-9B62-4178-A486-1E5B7AEECD0F}" srcOrd="0" destOrd="0" presId="urn:microsoft.com/office/officeart/2008/layout/RadialCluster"/>
    <dgm:cxn modelId="{242DEE0A-EA7A-4538-9B66-1157E589D90E}" type="presParOf" srcId="{5335AEDC-9B62-4178-A486-1E5B7AEECD0F}" destId="{811FF80D-55AA-490F-840E-1293989515E9}" srcOrd="0" destOrd="0" presId="urn:microsoft.com/office/officeart/2008/layout/RadialCluster"/>
    <dgm:cxn modelId="{9ED42A0D-DE59-4E55-8257-D70ACD332BC4}" type="presParOf" srcId="{811FF80D-55AA-490F-840E-1293989515E9}" destId="{C56DF6AD-EC9C-4F0B-8A5C-C89BA33A1485}" srcOrd="0" destOrd="0" presId="urn:microsoft.com/office/officeart/2008/layout/RadialCluster"/>
    <dgm:cxn modelId="{E610AF01-6F03-4E14-B52F-6049FE83AA68}" type="presParOf" srcId="{811FF80D-55AA-490F-840E-1293989515E9}" destId="{856237D9-2920-42A8-A97D-DBD3B9EC4FEE}" srcOrd="1" destOrd="0" presId="urn:microsoft.com/office/officeart/2008/layout/RadialCluster"/>
    <dgm:cxn modelId="{0D481840-D0AA-4431-82F0-2305C5FBD383}" type="presParOf" srcId="{811FF80D-55AA-490F-840E-1293989515E9}" destId="{34B4E327-32E4-455F-ADB7-08D02077FA97}" srcOrd="2" destOrd="0" presId="urn:microsoft.com/office/officeart/2008/layout/RadialCluster"/>
    <dgm:cxn modelId="{0A27BF6B-B607-4352-9EAE-D218BECB45EE}" type="presParOf" srcId="{811FF80D-55AA-490F-840E-1293989515E9}" destId="{8977168F-F158-460E-9898-EA979D2B9100}" srcOrd="3" destOrd="0" presId="urn:microsoft.com/office/officeart/2008/layout/RadialCluster"/>
    <dgm:cxn modelId="{1A026306-296C-4481-8927-A1AC4A7B89A9}" type="presParOf" srcId="{811FF80D-55AA-490F-840E-1293989515E9}" destId="{E7CFF578-654F-4C8F-AB98-AD0268813C6D}" srcOrd="4" destOrd="0" presId="urn:microsoft.com/office/officeart/2008/layout/RadialCluster"/>
    <dgm:cxn modelId="{4DB7878C-C5E8-48EE-8300-E6D57BB7002F}" type="presParOf" srcId="{811FF80D-55AA-490F-840E-1293989515E9}" destId="{B3FDF155-1139-4568-B75D-C2A5D97595A6}" srcOrd="5" destOrd="0" presId="urn:microsoft.com/office/officeart/2008/layout/RadialCluster"/>
    <dgm:cxn modelId="{00FE85A4-DA21-43F5-8C64-5A62D1B7DA86}" type="presParOf" srcId="{811FF80D-55AA-490F-840E-1293989515E9}" destId="{6CDAEBF5-CE5E-480D-95FF-7D084B869F1B}" srcOrd="6" destOrd="0" presId="urn:microsoft.com/office/officeart/2008/layout/RadialCluster"/>
    <dgm:cxn modelId="{E55E5587-B6CC-4C16-A452-B5D8F55DE1BC}" type="presParOf" srcId="{811FF80D-55AA-490F-840E-1293989515E9}" destId="{954484C1-3A8A-4174-8076-9EECE829E656}" srcOrd="7" destOrd="0" presId="urn:microsoft.com/office/officeart/2008/layout/RadialCluster"/>
    <dgm:cxn modelId="{65E93569-2AFD-4584-861E-762928F42929}" type="presParOf" srcId="{811FF80D-55AA-490F-840E-1293989515E9}" destId="{FFB9AD15-5722-4532-8AF7-8A6B1F73DAAE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DF6AD-EC9C-4F0B-8A5C-C89BA33A1485}">
      <dsp:nvSpPr>
        <dsp:cNvPr id="0" name=""/>
        <dsp:cNvSpPr/>
      </dsp:nvSpPr>
      <dsp:spPr>
        <a:xfrm>
          <a:off x="2823354" y="2033056"/>
          <a:ext cx="4686604" cy="865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1" kern="1200" dirty="0" smtClean="0"/>
            <a:t>Wolontariat jest:</a:t>
          </a:r>
          <a:endParaRPr lang="pl-PL" sz="4000" b="1" kern="1200" dirty="0"/>
        </a:p>
      </dsp:txBody>
      <dsp:txXfrm>
        <a:off x="2865614" y="2075316"/>
        <a:ext cx="4602084" cy="781182"/>
      </dsp:txXfrm>
    </dsp:sp>
    <dsp:sp modelId="{856237D9-2920-42A8-A97D-DBD3B9EC4FEE}">
      <dsp:nvSpPr>
        <dsp:cNvPr id="0" name=""/>
        <dsp:cNvSpPr/>
      </dsp:nvSpPr>
      <dsp:spPr>
        <a:xfrm rot="19590777">
          <a:off x="5712880" y="1673849"/>
          <a:ext cx="13020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206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4E327-32E4-455F-ADB7-08D02077FA97}">
      <dsp:nvSpPr>
        <dsp:cNvPr id="0" name=""/>
        <dsp:cNvSpPr/>
      </dsp:nvSpPr>
      <dsp:spPr>
        <a:xfrm>
          <a:off x="5824307" y="367343"/>
          <a:ext cx="3597063" cy="947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b="1" kern="1200" dirty="0" smtClean="0"/>
            <a:t>świadomym</a:t>
          </a:r>
          <a:endParaRPr lang="pl-PL" sz="3400" b="1" kern="1200" dirty="0"/>
        </a:p>
      </dsp:txBody>
      <dsp:txXfrm>
        <a:off x="5870550" y="413586"/>
        <a:ext cx="3504577" cy="854814"/>
      </dsp:txXfrm>
    </dsp:sp>
    <dsp:sp modelId="{8977168F-F158-460E-9898-EA979D2B9100}">
      <dsp:nvSpPr>
        <dsp:cNvPr id="0" name=""/>
        <dsp:cNvSpPr/>
      </dsp:nvSpPr>
      <dsp:spPr>
        <a:xfrm rot="2443423">
          <a:off x="5440808" y="3514869"/>
          <a:ext cx="18887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8871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FF578-654F-4C8F-AB98-AD0268813C6D}">
      <dsp:nvSpPr>
        <dsp:cNvPr id="0" name=""/>
        <dsp:cNvSpPr/>
      </dsp:nvSpPr>
      <dsp:spPr>
        <a:xfrm>
          <a:off x="5572382" y="4130981"/>
          <a:ext cx="4839329" cy="1534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/>
            <a:t>wykraczającym poza więzi rodzinno-koleżeńsko-przyjacielskie</a:t>
          </a:r>
          <a:endParaRPr lang="pl-PL" sz="2800" b="1" kern="1200" dirty="0"/>
        </a:p>
      </dsp:txBody>
      <dsp:txXfrm>
        <a:off x="5647283" y="4205882"/>
        <a:ext cx="4689527" cy="1384558"/>
      </dsp:txXfrm>
    </dsp:sp>
    <dsp:sp modelId="{B3FDF155-1139-4568-B75D-C2A5D97595A6}">
      <dsp:nvSpPr>
        <dsp:cNvPr id="0" name=""/>
        <dsp:cNvSpPr/>
      </dsp:nvSpPr>
      <dsp:spPr>
        <a:xfrm rot="8537542">
          <a:off x="3178901" y="3386340"/>
          <a:ext cx="15943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9436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AEBF5-CE5E-480D-95FF-7D084B869F1B}">
      <dsp:nvSpPr>
        <dsp:cNvPr id="0" name=""/>
        <dsp:cNvSpPr/>
      </dsp:nvSpPr>
      <dsp:spPr>
        <a:xfrm>
          <a:off x="225298" y="3873923"/>
          <a:ext cx="4250110" cy="1538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/>
            <a:t>dobrowolnym działaniem na rzecz innych</a:t>
          </a:r>
          <a:endParaRPr lang="pl-PL" sz="2800" b="1" kern="1200" dirty="0"/>
        </a:p>
      </dsp:txBody>
      <dsp:txXfrm>
        <a:off x="300403" y="3949028"/>
        <a:ext cx="4099900" cy="1388330"/>
      </dsp:txXfrm>
    </dsp:sp>
    <dsp:sp modelId="{954484C1-3A8A-4174-8076-9EECE829E656}">
      <dsp:nvSpPr>
        <dsp:cNvPr id="0" name=""/>
        <dsp:cNvSpPr/>
      </dsp:nvSpPr>
      <dsp:spPr>
        <a:xfrm rot="12038964">
          <a:off x="2796360" y="1810487"/>
          <a:ext cx="12622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227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9AD15-5722-4532-8AF7-8A6B1F73DAAE}">
      <dsp:nvSpPr>
        <dsp:cNvPr id="0" name=""/>
        <dsp:cNvSpPr/>
      </dsp:nvSpPr>
      <dsp:spPr>
        <a:xfrm>
          <a:off x="0" y="766929"/>
          <a:ext cx="3495315" cy="8209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b="1" kern="1200" dirty="0" smtClean="0"/>
            <a:t>bezpłatnym </a:t>
          </a:r>
          <a:endParaRPr lang="pl-PL" sz="3400" b="1" kern="1200" dirty="0"/>
        </a:p>
      </dsp:txBody>
      <dsp:txXfrm>
        <a:off x="40077" y="807006"/>
        <a:ext cx="3415161" cy="740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A403-ADEA-4052-A5D8-05502E810E53}" type="datetimeFigureOut">
              <a:rPr lang="pl-PL" smtClean="0"/>
              <a:pPr/>
              <a:t>2021-12-02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6DE5-9825-42C9-998B-35931BA860B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8209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A403-ADEA-4052-A5D8-05502E810E53}" type="datetimeFigureOut">
              <a:rPr lang="pl-PL" smtClean="0"/>
              <a:pPr/>
              <a:t>2021-12-02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6DE5-9825-42C9-998B-35931BA860B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4260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A403-ADEA-4052-A5D8-05502E810E53}" type="datetimeFigureOut">
              <a:rPr lang="pl-PL" smtClean="0"/>
              <a:pPr/>
              <a:t>2021-12-02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6DE5-9825-42C9-998B-35931BA860B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076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A403-ADEA-4052-A5D8-05502E810E53}" type="datetimeFigureOut">
              <a:rPr lang="pl-PL" smtClean="0"/>
              <a:pPr/>
              <a:t>2021-12-02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6DE5-9825-42C9-998B-35931BA860B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1219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A403-ADEA-4052-A5D8-05502E810E53}" type="datetimeFigureOut">
              <a:rPr lang="pl-PL" smtClean="0"/>
              <a:pPr/>
              <a:t>2021-12-02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6DE5-9825-42C9-998B-35931BA860B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038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A403-ADEA-4052-A5D8-05502E810E53}" type="datetimeFigureOut">
              <a:rPr lang="pl-PL" smtClean="0"/>
              <a:pPr/>
              <a:t>2021-12-02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6DE5-9825-42C9-998B-35931BA860B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5530788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A403-ADEA-4052-A5D8-05502E810E53}" type="datetimeFigureOut">
              <a:rPr lang="pl-PL" smtClean="0"/>
              <a:pPr/>
              <a:t>2021-12-02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6DE5-9825-42C9-998B-35931BA860B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6353378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A403-ADEA-4052-A5D8-05502E810E53}" type="datetimeFigureOut">
              <a:rPr lang="pl-PL" smtClean="0"/>
              <a:pPr/>
              <a:t>2021-12-02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6DE5-9825-42C9-998B-35931BA860B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4120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A403-ADEA-4052-A5D8-05502E810E53}" type="datetimeFigureOut">
              <a:rPr lang="pl-PL" smtClean="0"/>
              <a:pPr/>
              <a:t>2021-12-02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6DE5-9825-42C9-998B-35931BA860B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3723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A403-ADEA-4052-A5D8-05502E810E53}" type="datetimeFigureOut">
              <a:rPr lang="pl-PL" smtClean="0"/>
              <a:pPr/>
              <a:t>2021-12-02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6DE5-9825-42C9-998B-35931BA860B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0352634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A403-ADEA-4052-A5D8-05502E810E53}" type="datetimeFigureOut">
              <a:rPr lang="pl-PL" smtClean="0"/>
              <a:pPr/>
              <a:t>2021-12-02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6DE5-9825-42C9-998B-35931BA860B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1160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CA403-ADEA-4052-A5D8-05502E810E53}" type="datetimeFigureOut">
              <a:rPr lang="pl-PL" smtClean="0"/>
              <a:pPr/>
              <a:t>2021-12-02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26DE5-9825-42C9-998B-35931BA860B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9581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659" y="-749121"/>
            <a:ext cx="11410681" cy="760712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7200" b="1" dirty="0" smtClean="0"/>
              <a:t>5 grudnia</a:t>
            </a:r>
            <a:endParaRPr lang="pl-PL" sz="72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Międzynarodowy Dzień Wolontariusza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xmlns="" val="32702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Zbiórka makulatury i elektrośmieci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dirty="0" smtClean="0"/>
              <a:t>Od </a:t>
            </a:r>
            <a:r>
              <a:rPr lang="pl-PL" sz="3200" dirty="0" smtClean="0"/>
              <a:t>kilku lat  w naszej szkole odbywa się zbiórka makulatury i elektrośmieci. Wolontariusze pomagają w składowaniu surowców wtórnych oraz zapisują liczbę oddawanych kilogramów makulatury. Ostatnia taka zbiórka była w październiku. Uczestniczyli w niej </a:t>
            </a:r>
            <a:r>
              <a:rPr lang="pl-PL" sz="3200" dirty="0" smtClean="0"/>
              <a:t>uczniowie z 31 </a:t>
            </a:r>
            <a:r>
              <a:rPr lang="pl-PL" sz="3200" dirty="0" smtClean="0"/>
              <a:t>klas. </a:t>
            </a:r>
            <a:r>
              <a:rPr lang="pl-PL" sz="3200" dirty="0" smtClean="0"/>
              <a:t>Największą aktywnością wykazały się klasy: 5b, 8c, 8a.</a:t>
            </a:r>
            <a:endParaRPr lang="pl-PL" sz="3200" dirty="0" smtClean="0"/>
          </a:p>
          <a:p>
            <a:pPr marL="0" indent="0" algn="just">
              <a:buNone/>
            </a:pPr>
            <a:endParaRPr lang="pl-PL" sz="3200" dirty="0" smtClean="0"/>
          </a:p>
          <a:p>
            <a:pPr marL="0" indent="0" algn="just">
              <a:buNone/>
            </a:pPr>
            <a:r>
              <a:rPr lang="pl-PL" sz="3200" dirty="0" smtClean="0"/>
              <a:t>Dziękujemy!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9122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8048" y="446402"/>
            <a:ext cx="10165597" cy="874739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Zbiórka makulatury i elektrośmieci 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5122" name="AutoShape 2" descr="https://attachments.office.net/owa/kmentrak%40sp5piastow.edu.pl/service.svc/s/GetAttachmentThumbnail?id=AQMkADFhNTBjZGJmLTgxNDItNGVjNy04Yjc0LWEzMDABNDc4NDdkZgBGAAADl0rcVHBXTEmq3cxjPKUQVQcArwaRVWf4sk2whPywDbwGfQAAAgEMAAAArwaRVWf4sk2whPywDbwGfQAD0Q%2BpoAAAAAESABAA6Ab4TK%2BRLEWq1T%2FRCB6fTA%3D%3D&amp;thumbnailType=2&amp;token=eyJhbGciOiJSUzI1NiIsImtpZCI6IkZBRDY1NDI2MkM2QUYyOTYxQUExRThDQUI3OEZGMUIyNzBFNzA3RTkiLCJ0eXAiOiJKV1QiLCJ4NXQiOiItdFpVSml4cThwWWFvZWpLdDRfeHNuRG5CLWsifQ.eyJvcmlnaW4iOiJodHRwczovL291dGxvb2sub2ZmaWNlLmNvbSIsInVjIjoiNDA2NGQ5OTdjNTEwNDEzOThiNzEyNmUxYWZmODM1MzYiLCJ2ZXIiOiJFeGNoYW5nZS5DYWxsYmFjay5WMSIsImFwcGN0eHNlbmRlciI6Ik93YURvd25sb2FkQDc4MTg4NDIwLTY1ZDUtNGZiOC1hMTAyLTk5OTVkNDNhM2E4ZiIsImlzc3JpbmciOiJXVyIsImFwcGN0eCI6IntcIm1zZXhjaHByb3RcIjpcIm93YVwiLFwicHVpZFwiOlwiMTE1Mzc2NTkzMjMxNDAyOTE0MFwiLFwic2NvcGVcIjpcIk93YURvd25sb2FkXCIsXCJvaWRcIjpcImQ3MDBlZTU1LTMyOGQtNDAyYS1hZjVkLTY1MzBlYzljMjFkZFwiLFwicHJpbWFyeXNpZFwiOlwiUy0xLTUtMjEtMjE5MzU5MDY5LTI4MzQwMDMzMjAtMzk2NjU0MjEyLTEwNzI5NTU4XCJ9IiwibmJmIjoxNjM4NDY0NzM1LCJleHAiOjE2Mzg0NjUzMzUsImlzcyI6IjAwMDAwMDAyLTAwMDAtMGZmMS1jZTAwLTAwMDAwMDAwMDAwMEA3ODE4ODQyMC02NWQ1LTRmYjgtYTEwMi05OTk1ZDQzYTNhOGYiLCJhdWQiOiIwMDAwMDAwMi0wMDAwLTBmZjEtY2UwMC0wMDAwMDAwMDAwMDAvYXR0YWNobWVudHMub2ZmaWNlLm5ldEA3ODE4ODQyMC02NWQ1LTRmYjgtYTEwMi05OTk1ZDQzYTNhOGYiLCJoYXBwIjoib3dhIn0.mYA23SvsTBGVH1LxbBiTyPHwy9HqMKC_qqaF9XmWCQRqriXg57koNhxUfPHHVnglHvwFnooMp9MfTIezxmsNMp3B7nyQktG0Hxa5v-YOIhtHYAyCBTWFX2aqZ04lwNmrWESWw4tAgaC6iI7ARYW519CRkBEqJ0y3Dj3zo09zOeu9FFSHlMtQ6dzsWuyW0Id_WZ6XpawNsmhoN9IhfD9N4eaxlE6-EIH8rVRh08FqEK6Pb8UdNEP918lBaKn0FIUAjASOmaJc2WKc_bLHIW2BU2CSH8dwY4XOV2-fzbJ84impZRLnhQnYLhXIwoiU2IfVuih-5H0jZPQRRpg-ukwhjw&amp;X-OWA-CANARY=Lu7RrMZMTE67q5ccVmyXCMAIgCm2tdkYbSY4xOgUnyrkHW81s3gr7TKdah0pvfhr9Geo90qpIfk.&amp;owa=outlook.office.com&amp;scriptVer=20211115002.11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124" name="AutoShape 4" descr="https://attachments.office.net/owa/kmentrak%40sp5piastow.edu.pl/service.svc/s/GetAttachmentThumbnail?id=AQMkADFhNTBjZGJmLTgxNDItNGVjNy04Yjc0LWEzMDABNDc4NDdkZgBGAAADl0rcVHBXTEmq3cxjPKUQVQcArwaRVWf4sk2whPywDbwGfQAAAgEMAAAArwaRVWf4sk2whPywDbwGfQAD0Q%2BpoAAAAAESABAA6Ab4TK%2BRLEWq1T%2FRCB6fTA%3D%3D&amp;thumbnailType=2&amp;token=eyJhbGciOiJSUzI1NiIsImtpZCI6IkZBRDY1NDI2MkM2QUYyOTYxQUExRThDQUI3OEZGMUIyNzBFNzA3RTkiLCJ0eXAiOiJKV1QiLCJ4NXQiOiItdFpVSml4cThwWWFvZWpLdDRfeHNuRG5CLWsifQ.eyJvcmlnaW4iOiJodHRwczovL291dGxvb2sub2ZmaWNlLmNvbSIsInVjIjoiNDA2NGQ5OTdjNTEwNDEzOThiNzEyNmUxYWZmODM1MzYiLCJ2ZXIiOiJFeGNoYW5nZS5DYWxsYmFjay5WMSIsImFwcGN0eHNlbmRlciI6Ik93YURvd25sb2FkQDc4MTg4NDIwLTY1ZDUtNGZiOC1hMTAyLTk5OTVkNDNhM2E4ZiIsImlzc3JpbmciOiJXVyIsImFwcGN0eCI6IntcIm1zZXhjaHByb3RcIjpcIm93YVwiLFwicHVpZFwiOlwiMTE1Mzc2NTkzMjMxNDAyOTE0MFwiLFwic2NvcGVcIjpcIk93YURvd25sb2FkXCIsXCJvaWRcIjpcImQ3MDBlZTU1LTMyOGQtNDAyYS1hZjVkLTY1MzBlYzljMjFkZFwiLFwicHJpbWFyeXNpZFwiOlwiUy0xLTUtMjEtMjE5MzU5MDY5LTI4MzQwMDMzMjAtMzk2NjU0MjEyLTEwNzI5NTU4XCJ9IiwibmJmIjoxNjM4NDY0NzM1LCJleHAiOjE2Mzg0NjUzMzUsImlzcyI6IjAwMDAwMDAyLTAwMDAtMGZmMS1jZTAwLTAwMDAwMDAwMDAwMEA3ODE4ODQyMC02NWQ1LTRmYjgtYTEwMi05OTk1ZDQzYTNhOGYiLCJhdWQiOiIwMDAwMDAwMi0wMDAwLTBmZjEtY2UwMC0wMDAwMDAwMDAwMDAvYXR0YWNobWVudHMub2ZmaWNlLm5ldEA3ODE4ODQyMC02NWQ1LTRmYjgtYTEwMi05OTk1ZDQzYTNhOGYiLCJoYXBwIjoib3dhIn0.mYA23SvsTBGVH1LxbBiTyPHwy9HqMKC_qqaF9XmWCQRqriXg57koNhxUfPHHVnglHvwFnooMp9MfTIezxmsNMp3B7nyQktG0Hxa5v-YOIhtHYAyCBTWFX2aqZ04lwNmrWESWw4tAgaC6iI7ARYW519CRkBEqJ0y3Dj3zo09zOeu9FFSHlMtQ6dzsWuyW0Id_WZ6XpawNsmhoN9IhfD9N4eaxlE6-EIH8rVRh08FqEK6Pb8UdNEP918lBaKn0FIUAjASOmaJc2WKc_bLHIW2BU2CSH8dwY4XOV2-fzbJ84impZRLnhQnYLhXIwoiU2IfVuih-5H0jZPQRRpg-ukwhjw&amp;X-OWA-CANARY=Lu7RrMZMTE67q5ccVmyXCMAIgCm2tdkYbSY4xOgUnyrkHW81s3gr7TKdah0pvfhr9Geo90qpIfk.&amp;owa=outlook.office.com&amp;scriptVer=20211115002.11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126" name="AutoShape 6" descr="https://attachments.office.net/owa/kmentrak%40sp5piastow.edu.pl/service.svc/s/GetAttachmentThumbnail?id=AQMkADFhNTBjZGJmLTgxNDItNGVjNy04Yjc0LWEzMDABNDc4NDdkZgBGAAADl0rcVHBXTEmq3cxjPKUQVQcArwaRVWf4sk2whPywDbwGfQAAAgEMAAAArwaRVWf4sk2whPywDbwGfQAD0Q%2BpoAAAAAESABAA6Ab4TK%2BRLEWq1T%2FRCB6fTA%3D%3D&amp;thumbnailType=2&amp;token=eyJhbGciOiJSUzI1NiIsImtpZCI6IkZBRDY1NDI2MkM2QUYyOTYxQUExRThDQUI3OEZGMUIyNzBFNzA3RTkiLCJ0eXAiOiJKV1QiLCJ4NXQiOiItdFpVSml4cThwWWFvZWpLdDRfeHNuRG5CLWsifQ.eyJvcmlnaW4iOiJodHRwczovL291dGxvb2sub2ZmaWNlLmNvbSIsInVjIjoiNDA2NGQ5OTdjNTEwNDEzOThiNzEyNmUxYWZmODM1MzYiLCJ2ZXIiOiJFeGNoYW5nZS5DYWxsYmFjay5WMSIsImFwcGN0eHNlbmRlciI6Ik93YURvd25sb2FkQDc4MTg4NDIwLTY1ZDUtNGZiOC1hMTAyLTk5OTVkNDNhM2E4ZiIsImlzc3JpbmciOiJXVyIsImFwcGN0eCI6IntcIm1zZXhjaHByb3RcIjpcIm93YVwiLFwicHVpZFwiOlwiMTE1Mzc2NTkzMjMxNDAyOTE0MFwiLFwic2NvcGVcIjpcIk93YURvd25sb2FkXCIsXCJvaWRcIjpcImQ3MDBlZTU1LTMyOGQtNDAyYS1hZjVkLTY1MzBlYzljMjFkZFwiLFwicHJpbWFyeXNpZFwiOlwiUy0xLTUtMjEtMjE5MzU5MDY5LTI4MzQwMDMzMjAtMzk2NjU0MjEyLTEwNzI5NTU4XCJ9IiwibmJmIjoxNjM4NDY0NzM1LCJleHAiOjE2Mzg0NjUzMzUsImlzcyI6IjAwMDAwMDAyLTAwMDAtMGZmMS1jZTAwLTAwMDAwMDAwMDAwMEA3ODE4ODQyMC02NWQ1LTRmYjgtYTEwMi05OTk1ZDQzYTNhOGYiLCJhdWQiOiIwMDAwMDAwMi0wMDAwLTBmZjEtY2UwMC0wMDAwMDAwMDAwMDAvYXR0YWNobWVudHMub2ZmaWNlLm5ldEA3ODE4ODQyMC02NWQ1LTRmYjgtYTEwMi05OTk1ZDQzYTNhOGYiLCJoYXBwIjoib3dhIn0.mYA23SvsTBGVH1LxbBiTyPHwy9HqMKC_qqaF9XmWCQRqriXg57koNhxUfPHHVnglHvwFnooMp9MfTIezxmsNMp3B7nyQktG0Hxa5v-YOIhtHYAyCBTWFX2aqZ04lwNmrWESWw4tAgaC6iI7ARYW519CRkBEqJ0y3Dj3zo09zOeu9FFSHlMtQ6dzsWuyW0Id_WZ6XpawNsmhoN9IhfD9N4eaxlE6-EIH8rVRh08FqEK6Pb8UdNEP918lBaKn0FIUAjASOmaJc2WKc_bLHIW2BU2CSH8dwY4XOV2-fzbJ84impZRLnhQnYLhXIwoiU2IfVuih-5H0jZPQRRpg-ukwhjw&amp;X-OWA-CANARY=Lu7RrMZMTE67q5ccVmyXCMAIgCm2tdkYbSY4xOgUnyrkHW81s3gr7TKdah0pvfhr9Geo90qpIfk.&amp;owa=outlook.office.com&amp;scriptVer=20211115002.11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 descr="PHOTO-2021-09-26-21-12-05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1" y="2168431"/>
            <a:ext cx="5138059" cy="4127865"/>
          </a:xfrm>
          <a:prstGeom prst="rect">
            <a:avLst/>
          </a:prstGeom>
        </p:spPr>
      </p:pic>
      <p:pic>
        <p:nvPicPr>
          <p:cNvPr id="7" name="Obraz 6" descr="PHOTO-2021-09-26-21-12-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434" y="1763486"/>
            <a:ext cx="5055326" cy="37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78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8048" y="446402"/>
            <a:ext cx="10165597" cy="874739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Zbiórka na rzecz Ośrodka dla bezdomnych w Ożarowie Mazowieckim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92777" y="2377440"/>
            <a:ext cx="6962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704011" y="1515291"/>
            <a:ext cx="87782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/>
              <a:t>Dom w Ożarowie to nie tylko miejsce, w którym jest gdzie spać i  co zjeść, ale to miejsce, w którym osoby bezdomne znajdują wsparcie i zrozumienie. Prowadzi go Stowarzyszenie Pomocy Bliźniemu </a:t>
            </a:r>
            <a:br>
              <a:rPr lang="pl-PL" sz="2400" dirty="0" smtClean="0"/>
            </a:br>
            <a:r>
              <a:rPr lang="pl-PL" sz="2400" dirty="0" smtClean="0"/>
              <a:t>„Mar-Kot”.</a:t>
            </a:r>
          </a:p>
          <a:p>
            <a:pPr algn="just"/>
            <a:r>
              <a:rPr lang="pl-PL" sz="2400" dirty="0" smtClean="0"/>
              <a:t>W październiku zorganizowaliśmy zbiórkę  na rzecz podopiecznych tego Domu.</a:t>
            </a:r>
          </a:p>
          <a:p>
            <a:pPr algn="just"/>
            <a:r>
              <a:rPr lang="pl-PL" sz="2400" dirty="0" smtClean="0"/>
              <a:t>Dzięki zaangażowaniu społeczności szkolnej udało się zebrać najpotrzebniejsze rzeczy: odzież, ręczniki, środki czystości, artykuły higieniczne.</a:t>
            </a:r>
          </a:p>
          <a:p>
            <a:pPr algn="just"/>
            <a:endParaRPr lang="pl-PL" sz="2400" dirty="0" smtClean="0"/>
          </a:p>
          <a:p>
            <a:pPr algn="just"/>
            <a:endParaRPr lang="pl-PL" sz="2400" dirty="0" smtClean="0"/>
          </a:p>
          <a:p>
            <a:pPr algn="just"/>
            <a:r>
              <a:rPr lang="pl-PL" sz="2400" dirty="0" smtClean="0"/>
              <a:t>Serdecznie dziękujemy za ofiarność!</a:t>
            </a:r>
          </a:p>
          <a:p>
            <a:endParaRPr lang="pl-PL" dirty="0"/>
          </a:p>
        </p:txBody>
      </p:sp>
      <p:pic>
        <p:nvPicPr>
          <p:cNvPr id="6" name="Obraz 5" descr="IMG_20211021_170339_resized_20211130_015934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73738" y="4663440"/>
            <a:ext cx="3079096" cy="2011680"/>
          </a:xfrm>
          <a:prstGeom prst="rect">
            <a:avLst/>
          </a:prstGeom>
        </p:spPr>
      </p:pic>
      <p:pic>
        <p:nvPicPr>
          <p:cNvPr id="8" name="Obraz 7" descr="IMG_20211021_192043_resized_20211130_015937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160" y="3030583"/>
            <a:ext cx="2419894" cy="322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78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8048" y="446402"/>
            <a:ext cx="10165597" cy="874739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Zbiórka na rzecz Domu Samotnej Matki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66651" y="1737360"/>
            <a:ext cx="859536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 smtClean="0"/>
              <a:t>W listopadzie zorganizowaliśmy kolejną charytatywną akcję. Zbieraliśmy rzeczy dla podopiecznych Domu Samotnej Matki w Brwinowie.  Dary (odzież, kosmetyki, środki czystości) wspomogą funkcjonowanie ośrodka, który jest domem dla kobiet w trudnej sytuacji życiowej i dla ich dzieci.</a:t>
            </a:r>
          </a:p>
          <a:p>
            <a:pPr algn="just">
              <a:lnSpc>
                <a:spcPct val="150000"/>
              </a:lnSpc>
            </a:pPr>
            <a:endParaRPr lang="pl-PL" sz="2400" dirty="0" smtClean="0"/>
          </a:p>
          <a:p>
            <a:pPr algn="just">
              <a:lnSpc>
                <a:spcPct val="150000"/>
              </a:lnSpc>
            </a:pPr>
            <a:r>
              <a:rPr lang="pl-PL" sz="2400" dirty="0" smtClean="0"/>
              <a:t>Bardzo dziękujemy wszystkim, którzy włączyli się w tę akcję!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11778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8048" y="446402"/>
            <a:ext cx="10165597" cy="874739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Koncert pieśni patriotycznych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66206" y="1619794"/>
            <a:ext cx="98624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 smtClean="0"/>
              <a:t>Z okazji Narodowego Święta Niepodległości Szkolne Koło Wolontariatu włączyło się w przygotowanie okolicznościowego koncertu pieśni patriotycznych. Z racji pandemii i związanych z nimi obostrzeń sanitarnych już po raz kolejny występ naszych uczniów został nagrany i udostępniony społeczności szkolnej.</a:t>
            </a:r>
            <a:endParaRPr lang="pl-PL" sz="2400" dirty="0" smtClean="0"/>
          </a:p>
          <a:p>
            <a:pPr algn="just">
              <a:lnSpc>
                <a:spcPct val="150000"/>
              </a:lnSpc>
            </a:pPr>
            <a:r>
              <a:rPr lang="pl-PL" sz="2400" dirty="0" smtClean="0"/>
              <a:t>Film został również przekazany Centrum Alzheimera w ramach stałej współpracy naszej szkoły z tą placówką.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11778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8048" y="446402"/>
            <a:ext cx="10165597" cy="874739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Koncert pieśni patriotycznych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7270" y="1337207"/>
            <a:ext cx="3108094" cy="262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017" y="1348585"/>
            <a:ext cx="4511929" cy="253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8945" y="4010297"/>
            <a:ext cx="4235869" cy="284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4758" y="4004320"/>
            <a:ext cx="3899927" cy="268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78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Aktualne </a:t>
            </a:r>
            <a:r>
              <a:rPr lang="pl-PL" b="1" dirty="0" smtClean="0">
                <a:solidFill>
                  <a:srgbClr val="FF0000"/>
                </a:solidFill>
              </a:rPr>
              <a:t>akcja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„Paczuszka dla Maluszka”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2148" y="1825625"/>
            <a:ext cx="10491651" cy="486255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pl-PL" sz="7200" dirty="0" smtClean="0"/>
              <a:t> </a:t>
            </a:r>
            <a:r>
              <a:rPr lang="pl-PL" sz="7200" dirty="0" smtClean="0"/>
              <a:t>    Z </a:t>
            </a:r>
            <a:r>
              <a:rPr lang="pl-PL" sz="7200" dirty="0" smtClean="0"/>
              <a:t>dniem 1 grudnia rusza w naszej szkole świąteczna akcja </a:t>
            </a:r>
            <a:r>
              <a:rPr lang="pl-PL" sz="7200" b="1" dirty="0" smtClean="0"/>
              <a:t>"Paczuszka dla Maluszka"</a:t>
            </a:r>
            <a:r>
              <a:rPr lang="pl-PL" sz="7200" dirty="0" smtClean="0"/>
              <a:t>, której głównym organizatorem jest Fundacja Małych Stópek. Jest to zbiórka pieluch i innych artykułów kosmetycznych dla dzieci, w tym podopiecznych placówek pomocowych takich jak: hospicja dziecięce, hospicja perinatalne, domy dziecka, domy samotnej matki w całej Polsce.</a:t>
            </a:r>
          </a:p>
          <a:p>
            <a:pPr algn="just">
              <a:lnSpc>
                <a:spcPct val="170000"/>
              </a:lnSpc>
            </a:pPr>
            <a:r>
              <a:rPr lang="pl-PL" sz="7200" b="1" dirty="0" smtClean="0"/>
              <a:t>"Paczuszki dla Maluszka" zebrane w naszej szkole zostaną przekazane do Domu dla Matek z Dziećmi "Nazaret" w Brwinowie</a:t>
            </a:r>
            <a:endParaRPr lang="pl-PL" sz="7200" dirty="0" smtClean="0"/>
          </a:p>
          <a:p>
            <a:pPr algn="just">
              <a:lnSpc>
                <a:spcPct val="170000"/>
              </a:lnSpc>
            </a:pPr>
            <a:r>
              <a:rPr lang="pl-PL" sz="7200" dirty="0" smtClean="0"/>
              <a:t>"Ucieszymy się z każdej formy pomocy. Na dzień dzisiejszy najbardziej potrzebujemy środków piorących, płynów do płukania, chemii gospodarczej, artykułów spożywczych, środków do pielęgnacji dzieci i matek".</a:t>
            </a:r>
          </a:p>
          <a:p>
            <a:pPr algn="just">
              <a:lnSpc>
                <a:spcPct val="170000"/>
              </a:lnSpc>
            </a:pPr>
            <a:r>
              <a:rPr lang="pl-PL" sz="7200" dirty="0" smtClean="0"/>
              <a:t>Dary prosimy zostawiać w pudle, które stoi przy portierni.</a:t>
            </a:r>
          </a:p>
          <a:p>
            <a:pPr algn="just">
              <a:lnSpc>
                <a:spcPct val="170000"/>
              </a:lnSpc>
            </a:pPr>
            <a:r>
              <a:rPr lang="pl-PL" sz="7200" b="1" dirty="0" smtClean="0"/>
              <a:t>Zbiórka trwa od 1 do 20 grudnia 2021 roku</a:t>
            </a:r>
            <a:endParaRPr lang="pl-PL" sz="7200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695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5896" y="1291708"/>
            <a:ext cx="5491023" cy="4543822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1896" y="5250314"/>
            <a:ext cx="10515600" cy="14065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smtClean="0"/>
              <a:t>Szkolne Koło Wolontariatu</a:t>
            </a:r>
          </a:p>
          <a:p>
            <a:pPr marL="0" indent="0">
              <a:buNone/>
            </a:pPr>
            <a:r>
              <a:rPr lang="pl-PL" dirty="0" smtClean="0"/>
              <a:t>Opiekunowie:</a:t>
            </a:r>
          </a:p>
          <a:p>
            <a:pPr marL="0" indent="0">
              <a:buNone/>
            </a:pPr>
            <a:r>
              <a:rPr lang="pl-PL" dirty="0" smtClean="0"/>
              <a:t>Agata Żukowska, Barbara </a:t>
            </a:r>
            <a:r>
              <a:rPr lang="pl-PL" dirty="0" err="1" smtClean="0"/>
              <a:t>Biała-Siwecka</a:t>
            </a:r>
            <a:r>
              <a:rPr lang="pl-PL" dirty="0" smtClean="0"/>
              <a:t>, Katarzyna </a:t>
            </a:r>
            <a:r>
              <a:rPr lang="pl-PL" dirty="0" err="1" smtClean="0"/>
              <a:t>Mentrak</a:t>
            </a:r>
            <a:r>
              <a:rPr lang="pl-PL" dirty="0" smtClean="0"/>
              <a:t>, Bożena Moczarska, Agnieszka Nowak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556701" y="583822"/>
            <a:ext cx="49028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Dziękujemy za uwagę!</a:t>
            </a:r>
          </a:p>
        </p:txBody>
      </p:sp>
    </p:spTree>
    <p:extLst>
      <p:ext uri="{BB962C8B-B14F-4D97-AF65-F5344CB8AC3E}">
        <p14:creationId xmlns:p14="http://schemas.microsoft.com/office/powerpoint/2010/main" xmlns="" val="10000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8550" y="105060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dirty="0" smtClean="0"/>
              <a:t>Międzynarodowy Dzień </a:t>
            </a:r>
            <a:r>
              <a:rPr lang="pl-PL" sz="4400" dirty="0" smtClean="0"/>
              <a:t>Wolontariusza </a:t>
            </a:r>
            <a:r>
              <a:rPr lang="pl-PL" sz="4400" dirty="0" smtClean="0"/>
              <a:t>to</a:t>
            </a:r>
            <a:r>
              <a:rPr lang="pl-PL" sz="4400" dirty="0"/>
              <a:t> </a:t>
            </a:r>
            <a:r>
              <a:rPr lang="pl-PL" sz="4400" dirty="0" smtClean="0"/>
              <a:t>święto ustanowione przez Zgromadzenie Ogólne Organizacji Narodów Zjednoczonych</a:t>
            </a:r>
            <a:r>
              <a:rPr lang="pl-PL" sz="4400" dirty="0"/>
              <a:t>  </a:t>
            </a: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>17 </a:t>
            </a:r>
            <a:r>
              <a:rPr lang="pl-PL" sz="4400" dirty="0"/>
              <a:t>grudnia 1985 </a:t>
            </a:r>
            <a:r>
              <a:rPr lang="pl-PL" sz="4400" dirty="0" smtClean="0"/>
              <a:t>roku.</a:t>
            </a:r>
            <a:endParaRPr lang="pl-PL" sz="4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48270"/>
            <a:ext cx="5937161" cy="150973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161" y="5348270"/>
            <a:ext cx="6254839" cy="1509730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882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1770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131357"/>
              </p:ext>
            </p:extLst>
          </p:nvPr>
        </p:nvGraphicFramePr>
        <p:xfrm>
          <a:off x="838200" y="463550"/>
          <a:ext cx="10515600" cy="5713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7066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AutoShape 4" descr="Znalezione obrazy dla zapytania: wolontariusz to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2199261" y="1752473"/>
            <a:ext cx="84809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 jest wolontariusz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marL="0" indent="0" algn="just">
              <a:buNone/>
            </a:pPr>
            <a:r>
              <a:rPr lang="pl-PL" dirty="0" smtClean="0"/>
              <a:t>Wolontariusz </a:t>
            </a:r>
            <a:r>
              <a:rPr lang="pl-PL" dirty="0"/>
              <a:t>- to osoba pracująca na zasadzie wolontariatu. Innym określeniem jest ochotnik. </a:t>
            </a: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Według </a:t>
            </a:r>
            <a:r>
              <a:rPr lang="pl-PL" dirty="0"/>
              <a:t>Ustawy o działalności pożytku publicznego i o wolontariacie wolontariuszem jest ten, kto dobrowolnie i świadomie oraz bez wynagrodzenia angażuje się w pracę na rzecz osób, organizacji pozarządowych, a także rozmaitych instytucji działających w różnych obszarach społecznych.</a:t>
            </a:r>
          </a:p>
        </p:txBody>
      </p:sp>
    </p:spTree>
    <p:extLst>
      <p:ext uri="{BB962C8B-B14F-4D97-AF65-F5344CB8AC3E}">
        <p14:creationId xmlns:p14="http://schemas.microsoft.com/office/powerpoint/2010/main" xmlns="" val="4578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Działalność Szkolnego Koła Wolontariatu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6970776" cy="4351338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Zbiórka zużytych telefonów</a:t>
            </a:r>
          </a:p>
          <a:p>
            <a:r>
              <a:rPr lang="pl-PL" dirty="0" smtClean="0"/>
              <a:t>Zbiórka baterii</a:t>
            </a:r>
          </a:p>
          <a:p>
            <a:r>
              <a:rPr lang="pl-PL" dirty="0" smtClean="0"/>
              <a:t>Zbiórka plastikowych nakrętek</a:t>
            </a:r>
          </a:p>
          <a:p>
            <a:r>
              <a:rPr lang="pl-PL" dirty="0" smtClean="0"/>
              <a:t>Pomoc w świetlicy </a:t>
            </a:r>
          </a:p>
          <a:p>
            <a:r>
              <a:rPr lang="pl-PL" dirty="0" smtClean="0"/>
              <a:t>Pomoc w bibliotece</a:t>
            </a:r>
          </a:p>
          <a:p>
            <a:r>
              <a:rPr lang="pl-PL" dirty="0" smtClean="0"/>
              <a:t>Czytanie </a:t>
            </a:r>
            <a:r>
              <a:rPr lang="pl-PL" dirty="0" smtClean="0"/>
              <a:t>przedszkolakom</a:t>
            </a:r>
          </a:p>
          <a:p>
            <a:r>
              <a:rPr lang="pl-PL" dirty="0" smtClean="0"/>
              <a:t>Wspomaganie piastowskiej imprezy „Ciastko z bajką”</a:t>
            </a:r>
          </a:p>
          <a:p>
            <a:r>
              <a:rPr lang="pl-PL" dirty="0" smtClean="0"/>
              <a:t>Wspomaganie Wielkiej Orkiestry Świątecznej Pomocy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8341" y="1519518"/>
            <a:ext cx="6333235" cy="465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11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8048" y="446402"/>
            <a:ext cx="10165597" cy="874739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Koncert kolęd i pastorałek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09897" y="1557268"/>
            <a:ext cx="1084217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200" dirty="0" smtClean="0"/>
              <a:t>Grudzień zeszłego roku. Pandemia. Zdalne nauczanie. Szkolne Koło Wolontariatu nie próżnuje i nie poddaje się </a:t>
            </a:r>
            <a:r>
              <a:rPr lang="pl-PL" sz="2200" dirty="0" err="1" smtClean="0"/>
              <a:t>koronawirusowi</a:t>
            </a:r>
            <a:r>
              <a:rPr lang="pl-PL" sz="2200" dirty="0" smtClean="0"/>
              <a:t>. Z inicjatywy pani Basi Białej – </a:t>
            </a:r>
            <a:r>
              <a:rPr lang="pl-PL" sz="2200" dirty="0" err="1" smtClean="0"/>
              <a:t>Siweckiej</a:t>
            </a:r>
            <a:r>
              <a:rPr lang="pl-PL" sz="2200" dirty="0" smtClean="0"/>
              <a:t>, jednej z opiekunek wolontariuszy, zostaje przygotowany piękny świąteczny koncert, w którym śpiewają i grają uczniowie naszej szkoły, absolwenci i Przyjaciele. </a:t>
            </a:r>
          </a:p>
          <a:p>
            <a:pPr algn="just">
              <a:lnSpc>
                <a:spcPct val="150000"/>
              </a:lnSpc>
            </a:pPr>
            <a:r>
              <a:rPr lang="pl-PL" sz="2200" dirty="0" smtClean="0"/>
              <a:t>Nagranie koncertu zostaje przekazane podopiecznym</a:t>
            </a:r>
          </a:p>
          <a:p>
            <a:pPr algn="just">
              <a:lnSpc>
                <a:spcPct val="150000"/>
              </a:lnSpc>
            </a:pPr>
            <a:r>
              <a:rPr lang="pl-PL" sz="2200" dirty="0" smtClean="0"/>
              <a:t> Centrum Alzheimera w Warszawie, sprawiając im </a:t>
            </a:r>
          </a:p>
          <a:p>
            <a:pPr algn="just">
              <a:lnSpc>
                <a:spcPct val="150000"/>
              </a:lnSpc>
            </a:pPr>
            <a:r>
              <a:rPr lang="pl-PL" sz="2200" dirty="0" smtClean="0"/>
              <a:t>radość i wywołując wzruszenie, a także jest </a:t>
            </a:r>
          </a:p>
          <a:p>
            <a:pPr algn="just">
              <a:lnSpc>
                <a:spcPct val="150000"/>
              </a:lnSpc>
            </a:pPr>
            <a:r>
              <a:rPr lang="pl-PL" sz="2200" dirty="0" smtClean="0"/>
              <a:t>zamieszczone na stronie naszego miasta, </a:t>
            </a:r>
          </a:p>
          <a:p>
            <a:pPr algn="just">
              <a:lnSpc>
                <a:spcPct val="150000"/>
              </a:lnSpc>
            </a:pPr>
            <a:r>
              <a:rPr lang="pl-PL" sz="2200" dirty="0" smtClean="0"/>
              <a:t>promując naszą szkołę i talenty naszych uczniów.</a:t>
            </a:r>
            <a:endParaRPr lang="pl-PL" sz="2200" dirty="0"/>
          </a:p>
        </p:txBody>
      </p:sp>
      <p:pic>
        <p:nvPicPr>
          <p:cNvPr id="5" name="Obraz 4" descr="IMG_20201215_181245_resized_20211201_0908430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2435" y="3331026"/>
            <a:ext cx="4232365" cy="331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78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8048" y="446402"/>
            <a:ext cx="10165597" cy="874739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Akcja „I Ty możesz zostać </a:t>
            </a:r>
            <a:r>
              <a:rPr lang="pl-PL" b="1" dirty="0" smtClean="0">
                <a:solidFill>
                  <a:srgbClr val="FF0000"/>
                </a:solidFill>
              </a:rPr>
              <a:t>Ś</a:t>
            </a:r>
            <a:r>
              <a:rPr lang="pl-PL" b="1" dirty="0" smtClean="0">
                <a:solidFill>
                  <a:srgbClr val="FF0000"/>
                </a:solidFill>
              </a:rPr>
              <a:t>więtym Mikołajem”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96835" y="1606731"/>
            <a:ext cx="69625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 smtClean="0"/>
              <a:t>Dla podopiecznych świetlicy socjoterapeutycznej  „Dom Jana Pawła II” zbieraliśmy żywność, słodycze, przybory szkolne, zabawki. Świąteczne paczki, dostarczone przez opiekunki koła wolontariatu,  oczekiwały na dzieciaki pod choinką.</a:t>
            </a:r>
            <a:endParaRPr lang="pl-PL" sz="2800" dirty="0"/>
          </a:p>
        </p:txBody>
      </p:sp>
      <p:pic>
        <p:nvPicPr>
          <p:cNvPr id="5" name="Obraz 4" descr="IMG_20201218_163151_resized_20211201_0908422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846" y="1240972"/>
            <a:ext cx="3474719" cy="441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78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8048" y="446402"/>
            <a:ext cx="10165597" cy="874739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„Wiosna wierszem malowana”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35578" y="1225689"/>
            <a:ext cx="88958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 smtClean="0"/>
              <a:t>Ucieszeni sukcesem bożonarodzeniowego koncertu kolęd i pastorałek nie spoczywamy na laurach i podejmujemy się organizacji kolejnego projektu. Tym razem jest to program słowno – muzyczny pod tytułem „Wiosna wierszem malowana”. Projekt wiąże się ze szkolnym konkursem literackim „Wiosenne inspiracje”. Zwycięzcy konkursy to autorzy pięknych, nastrojowych wierszy o tematyce wiosennej. Wiersze te, recytowane przez ich twórców, wraz z muzyczną ilustracją stanowią sedno koncertu „Wiosna wierszem malowana”.</a:t>
            </a:r>
          </a:p>
          <a:p>
            <a:pPr algn="just">
              <a:lnSpc>
                <a:spcPct val="150000"/>
              </a:lnSpc>
            </a:pPr>
            <a:r>
              <a:rPr lang="pl-PL" sz="2400" dirty="0" smtClean="0"/>
              <a:t>Nagranie przekazaliśmy </a:t>
            </a:r>
            <a:r>
              <a:rPr lang="pl-PL" sz="2400" dirty="0" smtClean="0"/>
              <a:t>d</a:t>
            </a:r>
            <a:r>
              <a:rPr lang="pl-PL" sz="2400" dirty="0" smtClean="0"/>
              <a:t>o Centrum Alzheimera jako </a:t>
            </a:r>
            <a:r>
              <a:rPr lang="pl-PL" sz="2400" dirty="0" err="1" smtClean="0"/>
              <a:t>arteterapię</a:t>
            </a:r>
            <a:r>
              <a:rPr lang="pl-PL" sz="2400" dirty="0" smtClean="0"/>
              <a:t> dla podopiecznych.</a:t>
            </a:r>
            <a:endParaRPr lang="pl-PL" sz="2400" dirty="0"/>
          </a:p>
        </p:txBody>
      </p:sp>
      <p:pic>
        <p:nvPicPr>
          <p:cNvPr id="6" name="Obraz 5" descr="IMG_02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2821" y="2246811"/>
            <a:ext cx="2455817" cy="37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78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Zbiórka dla kotów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58982"/>
            <a:ext cx="10515600" cy="455893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 smtClean="0"/>
              <a:t>Wolontariuszom bliski jest los zwierząt. Corocznie wspomagamy piastowskie organizacje zajmujące </a:t>
            </a:r>
            <a:r>
              <a:rPr lang="pl-PL" dirty="0" smtClean="0"/>
              <a:t>się opieką nad kotami: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„</a:t>
            </a:r>
            <a:r>
              <a:rPr lang="pl-PL" dirty="0" smtClean="0"/>
              <a:t>Bezpieczny kot” oraz </a:t>
            </a:r>
            <a:r>
              <a:rPr lang="pl-PL" dirty="0" smtClean="0"/>
              <a:t>Towarzystwo </a:t>
            </a:r>
            <a:r>
              <a:rPr lang="pl-PL" dirty="0" smtClean="0"/>
              <a:t>Opieki nad </a:t>
            </a:r>
            <a:r>
              <a:rPr lang="pl-PL" dirty="0" smtClean="0"/>
              <a:t>Zwierzętami.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6480" y="3198819"/>
            <a:ext cx="4336869" cy="2836221"/>
          </a:xfrm>
          <a:prstGeom prst="rect">
            <a:avLst/>
          </a:prstGeom>
        </p:spPr>
      </p:pic>
      <p:pic>
        <p:nvPicPr>
          <p:cNvPr id="5" name="Obraz 4" descr="IMG_20210317_164330_resized_20211201_0913014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5920" y="3317966"/>
            <a:ext cx="3644537" cy="28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88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1112</TotalTime>
  <Words>749</Words>
  <Application>Microsoft Office PowerPoint</Application>
  <PresentationFormat>Niestandardowy</PresentationFormat>
  <Paragraphs>64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5 grudnia</vt:lpstr>
      <vt:lpstr>Slajd 2</vt:lpstr>
      <vt:lpstr>Slajd 3</vt:lpstr>
      <vt:lpstr>Slajd 4</vt:lpstr>
      <vt:lpstr>Działalność Szkolnego Koła Wolontariatu</vt:lpstr>
      <vt:lpstr>Koncert kolęd i pastorałek</vt:lpstr>
      <vt:lpstr>Akcja „I Ty możesz zostać Świętym Mikołajem”</vt:lpstr>
      <vt:lpstr>„Wiosna wierszem malowana”</vt:lpstr>
      <vt:lpstr>Zbiórka dla kotów</vt:lpstr>
      <vt:lpstr>Zbiórka makulatury i elektrośmieci</vt:lpstr>
      <vt:lpstr>Zbiórka makulatury i elektrośmieci </vt:lpstr>
      <vt:lpstr>Zbiórka na rzecz Ośrodka dla bezdomnych w Ożarowie Mazowieckim</vt:lpstr>
      <vt:lpstr>Zbiórka na rzecz Domu Samotnej Matki</vt:lpstr>
      <vt:lpstr>Koncert pieśni patriotycznych</vt:lpstr>
      <vt:lpstr>Koncert pieśni patriotycznych</vt:lpstr>
      <vt:lpstr>Aktualne akcja „Paczuszka dla Maluszka”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grudnia</dc:title>
  <dc:creator>Krzysiek</dc:creator>
  <cp:lastModifiedBy>Katarzyna</cp:lastModifiedBy>
  <cp:revision>100</cp:revision>
  <cp:lastPrinted>2020-12-04T16:59:00Z</cp:lastPrinted>
  <dcterms:created xsi:type="dcterms:W3CDTF">2019-12-01T12:46:21Z</dcterms:created>
  <dcterms:modified xsi:type="dcterms:W3CDTF">2021-12-02T20:55:48Z</dcterms:modified>
</cp:coreProperties>
</file>